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1" r:id="rId4"/>
    <p:sldId id="270" r:id="rId5"/>
    <p:sldId id="263" r:id="rId6"/>
    <p:sldId id="271" r:id="rId7"/>
    <p:sldId id="272" r:id="rId8"/>
    <p:sldId id="258" r:id="rId9"/>
    <p:sldId id="264" r:id="rId10"/>
    <p:sldId id="268" r:id="rId11"/>
    <p:sldId id="275" r:id="rId12"/>
    <p:sldId id="276" r:id="rId13"/>
    <p:sldId id="279" r:id="rId14"/>
    <p:sldId id="280" r:id="rId15"/>
    <p:sldId id="278" r:id="rId16"/>
    <p:sldId id="277" r:id="rId17"/>
    <p:sldId id="273" r:id="rId18"/>
    <p:sldId id="281" r:id="rId19"/>
    <p:sldId id="259" r:id="rId20"/>
    <p:sldId id="267" r:id="rId21"/>
    <p:sldId id="283" r:id="rId22"/>
    <p:sldId id="284" r:id="rId23"/>
    <p:sldId id="289" r:id="rId24"/>
    <p:sldId id="269" r:id="rId25"/>
    <p:sldId id="286" r:id="rId26"/>
    <p:sldId id="287" r:id="rId27"/>
    <p:sldId id="288" r:id="rId28"/>
    <p:sldId id="290" r:id="rId29"/>
    <p:sldId id="28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 showGuides="1">
      <p:cViewPr>
        <p:scale>
          <a:sx n="89" d="100"/>
          <a:sy n="89" d="100"/>
        </p:scale>
        <p:origin x="76" y="6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61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842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12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6849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0246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851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000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5606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387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06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774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179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049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249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755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24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05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6606CE42-9294-4836-A840-A909238F13A8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13A4505-2D5E-4981-9F09-439043F21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373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4a"/><Relationship Id="rId2" Type="http://schemas.openxmlformats.org/officeDocument/2006/relationships/audio" Target="NULL" TargetMode="External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usto.com/company-news/who-started-businesses-during-the-pandemic-a-survey-of-women-starting-businesses-during-covid" TargetMode="External"/><Relationship Id="rId2" Type="http://schemas.openxmlformats.org/officeDocument/2006/relationships/hyperlink" Target="https://www.uschamber.com/sbindex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rookings.edu/research/businesses-owned-by-women-and-minorities-have-grown-will-covid-19-undo-that/" TargetMode="External"/><Relationship Id="rId4" Type="http://schemas.openxmlformats.org/officeDocument/2006/relationships/hyperlink" Target="https://www.fundera.com/resources/women-owned-business-statistic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NULL" TargetMode="External"/><Relationship Id="rId7" Type="http://schemas.openxmlformats.org/officeDocument/2006/relationships/image" Target="../media/image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4" Type="http://schemas.microsoft.com/office/2007/relationships/media" Target="../media/media1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751352"/>
            <a:ext cx="8825658" cy="2677648"/>
          </a:xfrm>
        </p:spPr>
        <p:txBody>
          <a:bodyPr/>
          <a:lstStyle/>
          <a:p>
            <a:r>
              <a:rPr lang="en-US" sz="7200" b="1" dirty="0">
                <a:solidFill>
                  <a:schemeClr val="bg1"/>
                </a:solidFill>
              </a:rPr>
              <a:t>Women in Business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87911" y="5538031"/>
            <a:ext cx="8825658" cy="66856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Entity Virtual Academy/ Woz U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85022" y="5014811"/>
            <a:ext cx="9365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9999"/>
                </a:solidFill>
              </a:rPr>
              <a:t>By Noelle Brooks, Lani Jones, and Jennifer </a:t>
            </a:r>
            <a:r>
              <a:rPr lang="en-US" sz="2800" b="1" dirty="0" err="1">
                <a:solidFill>
                  <a:srgbClr val="009999"/>
                </a:solidFill>
              </a:rPr>
              <a:t>Nolos</a:t>
            </a:r>
            <a:endParaRPr lang="en-US" sz="2800" b="1" dirty="0">
              <a:solidFill>
                <a:srgbClr val="009999"/>
              </a:solidFill>
            </a:endParaRPr>
          </a:p>
        </p:txBody>
      </p:sp>
      <p:pic>
        <p:nvPicPr>
          <p:cNvPr id="7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46E070E9-45EB-40C2-B95A-99FC1DB9B0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8000" end="88922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00889" y="5800191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16245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2414">
        <p:fade/>
      </p:transition>
    </mc:Choice>
    <mc:Fallback>
      <p:transition spd="med" advTm="3241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167" objId="7"/>
        <p14:stopEvt time="30758" objId="7"/>
        <p14:playEvt time="30759" objId="7"/>
        <p14:stopEvt time="31850" objId="7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9693668" cy="42545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Examined connections between race, ethnicity, gender, and sales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Examine connections between race, ethnicity, gender, and industry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Reviewed average sales from 2018-2020 for men and women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Reviewed growth rate for men and women from 2018-2020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Assessed top industries for female-owned businesses</a:t>
            </a:r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3A2D0E75-5087-4894-9098-2789388B5AE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75000" end="608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39714" y="609237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977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279925C9-5A7C-4E12-95E6-9AE4E71EE9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10" y="489734"/>
            <a:ext cx="8142399" cy="60314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53AC6E-14B6-44EE-BB83-0A9E7EDABE02}"/>
              </a:ext>
            </a:extLst>
          </p:cNvPr>
          <p:cNvSpPr txBox="1"/>
          <p:nvPr/>
        </p:nvSpPr>
        <p:spPr>
          <a:xfrm>
            <a:off x="8790317" y="1997839"/>
            <a:ext cx="264162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ignore the first value “00” since it accounts for the total of all races.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Majority of businesses owners were white, Caucasian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 dominating race were black, African-American owners </a:t>
            </a:r>
          </a:p>
        </p:txBody>
      </p:sp>
      <p:pic>
        <p:nvPicPr>
          <p:cNvPr id="2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EB8E411E-8CE8-41D5-8536-49AB5794A36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15000" end="57440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25539" y="580208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766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170530EA-AB4E-4CCF-B650-02E3A01B6A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25" y="330228"/>
            <a:ext cx="8366684" cy="61975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73AB03-4134-4ECC-B4BB-188761D33A15}"/>
              </a:ext>
            </a:extLst>
          </p:cNvPr>
          <p:cNvSpPr txBox="1"/>
          <p:nvPr/>
        </p:nvSpPr>
        <p:spPr>
          <a:xfrm>
            <a:off x="8792474" y="1878976"/>
            <a:ext cx="29221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ignore the first value “001” since it accounts for the total of all ethnicities.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Majority of businesses owners’ ethnicity were non-Hispanic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While in second, were business owners that were Hispanic</a:t>
            </a:r>
          </a:p>
        </p:txBody>
      </p:sp>
      <p:pic>
        <p:nvPicPr>
          <p:cNvPr id="2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E1669D52-281A-444B-8A56-BE74951C6D0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43000" end="54740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08272" y="582385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217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F73AB03-4134-4ECC-B4BB-188761D33A15}"/>
              </a:ext>
            </a:extLst>
          </p:cNvPr>
          <p:cNvSpPr txBox="1"/>
          <p:nvPr/>
        </p:nvSpPr>
        <p:spPr>
          <a:xfrm>
            <a:off x="8927940" y="2082176"/>
            <a:ext cx="29221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ignore the first value “0” since it accounts for the total of all races.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Majority of businesses owners were white, Caucasian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 dominating race were black, African-American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D4CC91-6C40-4DBA-B1EC-EF2854DE6E7C}"/>
              </a:ext>
            </a:extLst>
          </p:cNvPr>
          <p:cNvSpPr txBox="1"/>
          <p:nvPr/>
        </p:nvSpPr>
        <p:spPr>
          <a:xfrm>
            <a:off x="682172" y="356396"/>
            <a:ext cx="7216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Businesses Categorized by Race 2019</a:t>
            </a:r>
          </a:p>
        </p:txBody>
      </p:sp>
      <p:pic>
        <p:nvPicPr>
          <p:cNvPr id="3" name="Picture 2" descr="Chart, bar chart, histogram&#10;&#10;Description automatically generated">
            <a:extLst>
              <a:ext uri="{FF2B5EF4-FFF2-40B4-BE49-F238E27FC236}">
                <a16:creationId xmlns:a16="http://schemas.microsoft.com/office/drawing/2014/main" id="{C411BF23-65F6-465E-8F1D-4DC79C25DE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27" y="1012235"/>
            <a:ext cx="8249801" cy="5210902"/>
          </a:xfrm>
          <a:prstGeom prst="rect">
            <a:avLst/>
          </a:prstGeom>
        </p:spPr>
      </p:pic>
      <p:pic>
        <p:nvPicPr>
          <p:cNvPr id="2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E76C57F1-1FCF-42FE-A830-43B84A046E8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67000" end="52840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7885" y="581673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8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F73AB03-4134-4ECC-B4BB-188761D33A15}"/>
              </a:ext>
            </a:extLst>
          </p:cNvPr>
          <p:cNvSpPr txBox="1"/>
          <p:nvPr/>
        </p:nvSpPr>
        <p:spPr>
          <a:xfrm>
            <a:off x="8975856" y="1878975"/>
            <a:ext cx="29221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ignore the first value “0” since it accounts for the total of all ethnicities.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Majority of businesses owners’ ethnicity were non-Hispanic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While in second, were business owners that were Hispanic</a:t>
            </a:r>
          </a:p>
        </p:txBody>
      </p:sp>
      <p:pic>
        <p:nvPicPr>
          <p:cNvPr id="4" name="Picture 3" descr="Chart, bar chart, histogram&#10;&#10;Description automatically generated">
            <a:extLst>
              <a:ext uri="{FF2B5EF4-FFF2-40B4-BE49-F238E27FC236}">
                <a16:creationId xmlns:a16="http://schemas.microsoft.com/office/drawing/2014/main" id="{B5C20064-EBC3-4E55-A6C7-6F6CB91E97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46" y="942426"/>
            <a:ext cx="8554052" cy="54030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74DC09-DA8D-4740-8004-02140184B8F5}"/>
              </a:ext>
            </a:extLst>
          </p:cNvPr>
          <p:cNvSpPr txBox="1"/>
          <p:nvPr/>
        </p:nvSpPr>
        <p:spPr>
          <a:xfrm>
            <a:off x="754743" y="391886"/>
            <a:ext cx="9085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Businesses Categorized By Ethnicity</a:t>
            </a:r>
            <a:r>
              <a:rPr lang="en-US" sz="2000" b="1" dirty="0"/>
              <a:t> </a:t>
            </a:r>
            <a:r>
              <a:rPr lang="en-US" sz="2400" b="1" dirty="0"/>
              <a:t>2019</a:t>
            </a:r>
          </a:p>
        </p:txBody>
      </p:sp>
      <p:pic>
        <p:nvPicPr>
          <p:cNvPr id="2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AB8E8683-A1C2-424F-B7D9-86254D5D938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86000" end="50640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39715" y="574857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803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F73AB03-4134-4ECC-B4BB-188761D33A15}"/>
              </a:ext>
            </a:extLst>
          </p:cNvPr>
          <p:cNvSpPr txBox="1"/>
          <p:nvPr/>
        </p:nvSpPr>
        <p:spPr>
          <a:xfrm>
            <a:off x="8927940" y="2082176"/>
            <a:ext cx="29221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ignore the first value “0” since it accounts for the total of all races.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Majority of businesses owners were white, Caucasian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 dominating race were black, African-American </a:t>
            </a:r>
          </a:p>
        </p:txBody>
      </p:sp>
      <p:pic>
        <p:nvPicPr>
          <p:cNvPr id="4" name="Picture 3" descr="Chart, bar chart, histogram&#10;&#10;Description automatically generated">
            <a:extLst>
              <a:ext uri="{FF2B5EF4-FFF2-40B4-BE49-F238E27FC236}">
                <a16:creationId xmlns:a16="http://schemas.microsoft.com/office/drawing/2014/main" id="{C0660D73-93FF-4985-A00B-8B9FEB814F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45" y="936913"/>
            <a:ext cx="8517553" cy="53800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ED4CC91-6C40-4DBA-B1EC-EF2854DE6E7C}"/>
              </a:ext>
            </a:extLst>
          </p:cNvPr>
          <p:cNvSpPr txBox="1"/>
          <p:nvPr/>
        </p:nvSpPr>
        <p:spPr>
          <a:xfrm>
            <a:off x="682172" y="356396"/>
            <a:ext cx="7216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Businesses Categorized by Race 2018</a:t>
            </a:r>
          </a:p>
        </p:txBody>
      </p:sp>
      <p:pic>
        <p:nvPicPr>
          <p:cNvPr id="2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6587EEB4-3EF1-4F93-A8DE-1A98CFBCAB0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11000" end="48340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41314" y="579482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368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F73AB03-4134-4ECC-B4BB-188761D33A15}"/>
              </a:ext>
            </a:extLst>
          </p:cNvPr>
          <p:cNvSpPr txBox="1"/>
          <p:nvPr/>
        </p:nvSpPr>
        <p:spPr>
          <a:xfrm>
            <a:off x="8792474" y="1878976"/>
            <a:ext cx="292219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ignore the first value “1” since it accounts for the total of all ethnicities.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Majority of businesses owners’ ethnicity were non-Hispanic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While in second, were business owners that were Hispanic</a:t>
            </a: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DE98DF04-9FFF-487D-9386-D5C03A5159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70" y="871229"/>
            <a:ext cx="8558404" cy="5405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4E0DD4-C4FC-4AD6-B3C2-4482E28E8992}"/>
              </a:ext>
            </a:extLst>
          </p:cNvPr>
          <p:cNvSpPr txBox="1"/>
          <p:nvPr/>
        </p:nvSpPr>
        <p:spPr>
          <a:xfrm>
            <a:off x="675835" y="211611"/>
            <a:ext cx="7674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Businesses Categorized By Ethnicities 2018</a:t>
            </a:r>
          </a:p>
        </p:txBody>
      </p:sp>
      <p:pic>
        <p:nvPicPr>
          <p:cNvPr id="2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FEE740AF-1695-4705-92D7-D163E6C8849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31000" end="46140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08272" y="587065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298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A3FD0C68-603A-479E-B29A-38D0FC4D1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90" y="897147"/>
            <a:ext cx="9459379" cy="5277875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2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2709766E-EFC2-4DB7-AD2A-937B5D089BD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53000" end="41440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50667" y="579684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05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31339E-AAE0-4D44-ADF0-0F45A3609E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00" y="83727"/>
            <a:ext cx="8544561" cy="63293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6E7BAE-E80E-458E-AD93-7146CC751112}"/>
              </a:ext>
            </a:extLst>
          </p:cNvPr>
          <p:cNvSpPr txBox="1"/>
          <p:nvPr/>
        </p:nvSpPr>
        <p:spPr>
          <a:xfrm>
            <a:off x="8782756" y="1387359"/>
            <a:ext cx="3273777" cy="4610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Datapoints are concentrated between each year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Shows a slight positive, upward trend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Growth rate for male owned businesses: 14.8%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Growth rate for female owned businesses: 13.08%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BBFFB55E-143E-4ACE-BCB9-477BEFA9275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00000" end="38230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31714" y="599753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77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Results Summary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9659802" cy="3955344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Top 5 industry sectors in 2020:</a:t>
            </a:r>
          </a:p>
          <a:p>
            <a:pPr marL="0" indent="0">
              <a:buNone/>
            </a:pPr>
            <a:r>
              <a:rPr lang="en-US" dirty="0"/>
              <a:t>	1. Professional, Scientific, and Technical Services</a:t>
            </a:r>
          </a:p>
          <a:p>
            <a:pPr marL="0" indent="0">
              <a:buNone/>
            </a:pPr>
            <a:r>
              <a:rPr lang="en-US" dirty="0"/>
              <a:t>	2. Health Care and Social Assistance</a:t>
            </a:r>
          </a:p>
          <a:p>
            <a:pPr marL="0" indent="0">
              <a:buNone/>
            </a:pPr>
            <a:r>
              <a:rPr lang="en-US" dirty="0"/>
              <a:t>	3. Accommodations and Food Services</a:t>
            </a:r>
          </a:p>
          <a:p>
            <a:pPr marL="0" indent="0">
              <a:buNone/>
            </a:pPr>
            <a:r>
              <a:rPr lang="en-US" dirty="0"/>
              <a:t>	4. Manufacturing</a:t>
            </a:r>
          </a:p>
          <a:p>
            <a:pPr marL="0" indent="0">
              <a:buNone/>
            </a:pPr>
            <a:r>
              <a:rPr lang="en-US" dirty="0"/>
              <a:t>	5. Transportation and Warehousing</a:t>
            </a:r>
          </a:p>
          <a:p>
            <a:r>
              <a:rPr lang="en-US" b="1" dirty="0"/>
              <a:t>Top 5 industry sectors in 2019:</a:t>
            </a:r>
          </a:p>
          <a:p>
            <a:pPr marL="0" indent="0">
              <a:buNone/>
            </a:pPr>
            <a:r>
              <a:rPr lang="en-US" dirty="0"/>
              <a:t>	1. Professional, scientific, and Technical Services</a:t>
            </a:r>
          </a:p>
          <a:p>
            <a:pPr marL="0" indent="0">
              <a:buNone/>
            </a:pPr>
            <a:r>
              <a:rPr lang="en-US" dirty="0"/>
              <a:t>	2. Manufacturing</a:t>
            </a:r>
          </a:p>
          <a:p>
            <a:pPr marL="0" indent="0">
              <a:buNone/>
            </a:pPr>
            <a:r>
              <a:rPr lang="en-US" dirty="0"/>
              <a:t>	3. Healthcare and Social Assistance</a:t>
            </a:r>
          </a:p>
          <a:p>
            <a:pPr marL="0" indent="0">
              <a:buNone/>
            </a:pPr>
            <a:r>
              <a:rPr lang="en-US" dirty="0"/>
              <a:t>	4. Retail Trade</a:t>
            </a:r>
          </a:p>
          <a:p>
            <a:pPr marL="0" indent="0">
              <a:buNone/>
            </a:pPr>
            <a:r>
              <a:rPr lang="en-US" dirty="0"/>
              <a:t>	5. Administrative and Support and Waste Management and Remediation Services</a:t>
            </a:r>
          </a:p>
          <a:p>
            <a:endParaRPr lang="en-US" dirty="0"/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29C97AD8-326C-41D3-B68C-164F65E2505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32000" end="335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10686" y="5845628"/>
            <a:ext cx="362856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554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Who We Are: Lani Jones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8790" y="2674492"/>
            <a:ext cx="2634354" cy="26380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9525">
            <a:solidFill>
              <a:schemeClr val="tx1"/>
            </a:solidFill>
          </a:ln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22868" y="2547493"/>
            <a:ext cx="8161865" cy="3438441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</a:rPr>
              <a:t>Public Relations, Bachelor’s Degree, University of Central Oklahoma (UCO)</a:t>
            </a:r>
          </a:p>
          <a:p>
            <a:r>
              <a:rPr lang="en-US" sz="2000" dirty="0">
                <a:solidFill>
                  <a:schemeClr val="tx1"/>
                </a:solidFill>
              </a:rPr>
              <a:t>Data Science, Entity Virtual Academy/ Woz U</a:t>
            </a:r>
          </a:p>
          <a:p>
            <a:r>
              <a:rPr lang="en-US" sz="2000" dirty="0">
                <a:solidFill>
                  <a:schemeClr val="tx1"/>
                </a:solidFill>
              </a:rPr>
              <a:t>Graphic Designer and Publishing Assistant at UCO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</a:rPr>
              <a:t>Goal: entry level data analyst for fashion related company in London, England</a:t>
            </a:r>
          </a:p>
          <a:p>
            <a:endParaRPr lang="en-US" dirty="0"/>
          </a:p>
        </p:txBody>
      </p:sp>
      <p:pic>
        <p:nvPicPr>
          <p:cNvPr id="9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34AB77FC-E40E-4C44-AB99-943D46221C9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4000" end="86105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08946" y="610316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756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122">
        <p:fade/>
      </p:transition>
    </mc:Choice>
    <mc:Fallback>
      <p:transition spd="med" advTm="131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5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Results Summary </a:t>
            </a:r>
            <a:r>
              <a:rPr lang="en-US" sz="5400" dirty="0" err="1"/>
              <a:t>Con’t</a:t>
            </a:r>
            <a:r>
              <a:rPr lang="en-US" sz="5400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9411446" cy="3740856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Top 5 Industry Sectors in 2018:</a:t>
            </a:r>
          </a:p>
          <a:p>
            <a:pPr marL="0" indent="0">
              <a:buNone/>
            </a:pPr>
            <a:r>
              <a:rPr lang="en-US" dirty="0"/>
              <a:t>	1. Administrative and support and Waste Management and Remediation Services</a:t>
            </a:r>
          </a:p>
          <a:p>
            <a:pPr marL="0" indent="0">
              <a:buNone/>
            </a:pPr>
            <a:r>
              <a:rPr lang="en-US" dirty="0"/>
              <a:t>	2. Health Care and Social Assistance</a:t>
            </a:r>
          </a:p>
          <a:p>
            <a:pPr marL="0" indent="0">
              <a:buNone/>
            </a:pPr>
            <a:r>
              <a:rPr lang="en-US" dirty="0"/>
              <a:t>	3. Professional/Scientific/Technical Services</a:t>
            </a:r>
          </a:p>
          <a:p>
            <a:pPr marL="0" indent="0">
              <a:buNone/>
            </a:pPr>
            <a:r>
              <a:rPr lang="en-US" dirty="0"/>
              <a:t>	4. Accommodation and Food Services</a:t>
            </a:r>
          </a:p>
          <a:p>
            <a:pPr marL="0" indent="0">
              <a:buNone/>
            </a:pPr>
            <a:r>
              <a:rPr lang="en-US" dirty="0"/>
              <a:t>	5. Retail Trade</a:t>
            </a:r>
            <a:endParaRPr lang="en-US" b="1" dirty="0"/>
          </a:p>
          <a:p>
            <a:r>
              <a:rPr lang="en-US" b="1" dirty="0"/>
              <a:t>Top 3 Industry Sectors Over Past Three Years</a:t>
            </a:r>
          </a:p>
          <a:p>
            <a:pPr marL="457200" lvl="1" indent="0">
              <a:buNone/>
            </a:pPr>
            <a:r>
              <a:rPr lang="en-US" dirty="0"/>
              <a:t>1. Health Care And Social Assistance</a:t>
            </a:r>
          </a:p>
          <a:p>
            <a:pPr marL="457200" lvl="1" indent="0">
              <a:buNone/>
            </a:pPr>
            <a:r>
              <a:rPr lang="en-US" dirty="0"/>
              <a:t>2. Professional, Scientific, and Technical Services</a:t>
            </a:r>
          </a:p>
          <a:p>
            <a:pPr marL="457200" lvl="1" indent="0">
              <a:buNone/>
            </a:pPr>
            <a:r>
              <a:rPr lang="en-US" dirty="0"/>
              <a:t>3. Administrative and Support and Waste Management and Remediation Services</a:t>
            </a:r>
          </a:p>
          <a:p>
            <a:endParaRPr lang="en-US" dirty="0"/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6C9B455A-0616-4E0E-834C-AC275FEBF9C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79000" end="295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34058" y="593795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3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1D92E-DBD1-4D94-A3CB-BA00A2DCF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AECDB-3C85-476B-AC5C-750F499A1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9614646" cy="396663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/>
              <a:t>No significant relationship between race, ethnicity, gender, and sales</a:t>
            </a:r>
          </a:p>
          <a:p>
            <a:pPr>
              <a:lnSpc>
                <a:spcPct val="160000"/>
              </a:lnSpc>
            </a:pPr>
            <a:r>
              <a:rPr lang="en-US" dirty="0"/>
              <a:t>No significant relationship between race, ethnicity, gender, and industry</a:t>
            </a:r>
          </a:p>
          <a:p>
            <a:pPr>
              <a:lnSpc>
                <a:spcPct val="160000"/>
              </a:lnSpc>
            </a:pPr>
            <a:r>
              <a:rPr lang="en-US" dirty="0"/>
              <a:t>Growth rates for male-owned and female-owned businesses were similar with a difference of 1.74%</a:t>
            </a:r>
          </a:p>
          <a:p>
            <a:pPr>
              <a:lnSpc>
                <a:spcPct val="160000"/>
              </a:lnSpc>
            </a:pPr>
            <a:r>
              <a:rPr lang="en-US" dirty="0"/>
              <a:t>While average sales for female-owned businesses compared to male-owned, there are also fewer female-owned businesses: (though they account for 42% of all businesses in the U.S.)</a:t>
            </a:r>
          </a:p>
          <a:p>
            <a:pPr>
              <a:lnSpc>
                <a:spcPct val="160000"/>
              </a:lnSpc>
            </a:pPr>
            <a:r>
              <a:rPr lang="en-US" dirty="0"/>
              <a:t>Top industries for women remained relatively the same except for transportation and warehousing in 2020</a:t>
            </a:r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6AD7DD3B-991A-4709-8B6C-2FE4EF798D7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21000" end="247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37046" y="586014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054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1D92E-DBD1-4D94-A3CB-BA00A2DCF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AECDB-3C85-476B-AC5C-750F499A1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9704957" cy="392147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/>
              <a:t>Gender, race, and ethnicity are not a predictors for success, particularly with the earning potential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Female-owned businesses are emerging in sector previously atypical for women (such as construction and transportation)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Barriers to women owning businesses do not appear to be institutionalized, and may be related to other factors such as risk aversion and childcare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C87611DD-5701-4EB3-802A-1D868C20C63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67000" end="208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65543" y="570774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530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1D92E-DBD1-4D94-A3CB-BA00A2DCF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Lessons Learned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AECDB-3C85-476B-AC5C-750F499A1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9614646" cy="3966633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sz="2000" dirty="0"/>
              <a:t>Pivoting sooner when encountering challenges</a:t>
            </a:r>
          </a:p>
          <a:p>
            <a:pPr>
              <a:lnSpc>
                <a:spcPct val="160000"/>
              </a:lnSpc>
            </a:pPr>
            <a:r>
              <a:rPr lang="en-US" sz="2000" dirty="0"/>
              <a:t>National scale large and too ambitious: regional or state level would have been better</a:t>
            </a:r>
          </a:p>
          <a:p>
            <a:pPr>
              <a:lnSpc>
                <a:spcPct val="160000"/>
              </a:lnSpc>
            </a:pPr>
            <a:r>
              <a:rPr lang="en-US" sz="2000" dirty="0"/>
              <a:t>Better understanding of extracting API data from sources such as YouTube</a:t>
            </a:r>
          </a:p>
          <a:p>
            <a:pPr>
              <a:lnSpc>
                <a:spcPct val="160000"/>
              </a:lnSpc>
            </a:pPr>
            <a:r>
              <a:rPr lang="en-US" sz="2000" dirty="0"/>
              <a:t>Started with basic statistical analysis before attempting more advanced statistical analysis</a:t>
            </a:r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22DC133A-80F0-4FA4-978B-B8B608F88DB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14000" end="148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36514" y="578757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68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3967" y="1706213"/>
            <a:ext cx="8825658" cy="2677648"/>
          </a:xfrm>
        </p:spPr>
        <p:txBody>
          <a:bodyPr/>
          <a:lstStyle/>
          <a:p>
            <a:pPr algn="ctr"/>
            <a:r>
              <a:rPr lang="en-US" sz="7200" b="1" dirty="0">
                <a:solidFill>
                  <a:schemeClr val="bg1"/>
                </a:solidFill>
              </a:rPr>
              <a:t>Questions</a:t>
            </a:r>
          </a:p>
        </p:txBody>
      </p:sp>
      <p:pic>
        <p:nvPicPr>
          <p:cNvPr id="3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CAA92A21-75B3-4B52-A7DB-65AC091BC72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68000" end="141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0" y="568597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578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1A0E-422B-45DA-9D0E-6949BF32A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Did any of the results surprise you?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FE1D8-B326-481A-AE71-CC32AF3F9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/>
                </a:solidFill>
              </a:rPr>
              <a:t>Lack of evidence for an inherent connection between race, ethnicity, and sales</a:t>
            </a:r>
          </a:p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/>
                </a:solidFill>
              </a:rPr>
              <a:t>Number of women-owned businesses in manufacturing, construction, and waste management</a:t>
            </a:r>
          </a:p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solidFill>
                  <a:schemeClr val="tx1"/>
                </a:solidFill>
              </a:rPr>
              <a:t>Lack of evidence for an inherent connection between gender and sales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97876E05-4C61-4327-B9D2-CF25276F8EA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79000" end="90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0" y="568597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855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913408">
        <p14:reveal/>
      </p:transition>
    </mc:Choice>
    <mc:Fallback>
      <p:transition spd="slow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1A0E-422B-45DA-9D0E-6949BF32A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Did we find any institutional biases during our research?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FE1D8-B326-481A-AE71-CC32AF3F9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800" dirty="0"/>
              <a:t>Did not find any institutional biases</a:t>
            </a:r>
          </a:p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800" dirty="0"/>
              <a:t>Women did not take advantage of financial opportunities as often as men</a:t>
            </a:r>
          </a:p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800" dirty="0"/>
              <a:t>Limiting business growth for women and/or entrances into other markets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0E19DDF3-1E22-4388-B440-B95123BB4D2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22875" end="71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0" y="568597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8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1A0E-422B-45DA-9D0E-6949BF32A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Did this project change how you felt about owning your own businesses?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FE1D8-B326-481A-AE71-CC32AF3F9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800" dirty="0"/>
              <a:t>Changed how I feel about owning my own business for the better</a:t>
            </a:r>
          </a:p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800" dirty="0"/>
              <a:t>Increased confidence that I can be as successful as my male counterparts</a:t>
            </a:r>
          </a:p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800" dirty="0"/>
              <a:t>Encouraged seizing opportunities early and often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B7DB5285-A797-4262-8084-723C419A94B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43000" end="33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0" y="568597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77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7589" y="1738417"/>
            <a:ext cx="8825658" cy="2677648"/>
          </a:xfrm>
        </p:spPr>
        <p:txBody>
          <a:bodyPr/>
          <a:lstStyle/>
          <a:p>
            <a:pPr algn="ctr"/>
            <a:r>
              <a:rPr lang="en-US" sz="7200" b="1" dirty="0">
                <a:solidFill>
                  <a:schemeClr val="bg1"/>
                </a:solidFill>
              </a:rPr>
              <a:t>Follow our GitHub as we continue our research.</a:t>
            </a:r>
            <a:br>
              <a:rPr lang="en-US" sz="7200" b="1" dirty="0">
                <a:solidFill>
                  <a:schemeClr val="bg1"/>
                </a:solidFill>
              </a:rPr>
            </a:br>
            <a:br>
              <a:rPr lang="en-US" sz="7200" b="1" dirty="0">
                <a:solidFill>
                  <a:schemeClr val="bg1"/>
                </a:solidFill>
              </a:rPr>
            </a:br>
            <a:br>
              <a:rPr lang="en-US" sz="7200" b="1" dirty="0">
                <a:solidFill>
                  <a:schemeClr val="bg1"/>
                </a:solidFill>
              </a:rPr>
            </a:br>
            <a:br>
              <a:rPr lang="en-US" sz="7200" b="1" dirty="0">
                <a:solidFill>
                  <a:schemeClr val="bg1"/>
                </a:solidFill>
              </a:rPr>
            </a:br>
            <a:br>
              <a:rPr lang="en-US" sz="7200" b="1" dirty="0">
                <a:solidFill>
                  <a:schemeClr val="bg1"/>
                </a:solidFill>
              </a:rPr>
            </a:br>
            <a:r>
              <a:rPr lang="en-US" sz="7200" b="1" dirty="0">
                <a:solidFill>
                  <a:schemeClr val="bg1"/>
                </a:solidFill>
              </a:rPr>
              <a:t>Thank you!</a:t>
            </a:r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61495316-CA77-4BE0-AD67-0AA131BF57B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81000" end="8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0" y="568597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188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1A0E-422B-45DA-9D0E-6949BF32A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FE1D8-B326-481A-AE71-CC32AF3F9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hlinkClick r:id="rId2"/>
              </a:rPr>
              <a:t>Small Business Index | MetLife &amp; US Chamber of Commerce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hlinkClick r:id="rId3"/>
              </a:rPr>
              <a:t>Who Started Businesses During the Pandemic? A Survey of Women Starting Businesses During COVID | Gusto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hlinkClick r:id="rId4"/>
              </a:rPr>
              <a:t>Women-Owned Businesses: Statistics and Overview (2021) - </a:t>
            </a:r>
            <a:r>
              <a:rPr lang="en-US" sz="2400" b="0" i="0" u="sng" strike="noStrike" dirty="0" err="1">
                <a:solidFill>
                  <a:srgbClr val="1155CC"/>
                </a:solidFill>
                <a:effectLst/>
                <a:hlinkClick r:id="rId4"/>
              </a:rPr>
              <a:t>Fundera</a:t>
            </a:r>
            <a:r>
              <a:rPr lang="en-US" sz="2400" b="0" i="0" u="sng" strike="noStrike" dirty="0">
                <a:solidFill>
                  <a:srgbClr val="1155CC"/>
                </a:solidFill>
                <a:effectLst/>
                <a:hlinkClick r:id="rId4"/>
              </a:rPr>
              <a:t> Ledger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en-US" sz="2400" b="0" i="0" u="sng" strike="noStrike" dirty="0">
                <a:solidFill>
                  <a:srgbClr val="1155CC"/>
                </a:solidFill>
                <a:effectLst/>
                <a:hlinkClick r:id="rId5"/>
              </a:rPr>
              <a:t>Businesses owned by women and minorities have grown. Will COVID-19 undo that?</a:t>
            </a:r>
            <a:endParaRPr lang="en-US" sz="2400" b="0" dirty="0">
              <a:effectLst/>
            </a:endParaRPr>
          </a:p>
          <a:p>
            <a:r>
              <a:rPr lang="en-US" sz="2400" dirty="0"/>
              <a:t>U.S. Census Bureau: Annual Business Surveys (2018-2020)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79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205" y="973668"/>
            <a:ext cx="10001754" cy="706964"/>
          </a:xfrm>
        </p:spPr>
        <p:txBody>
          <a:bodyPr/>
          <a:lstStyle/>
          <a:p>
            <a:r>
              <a:rPr lang="en-US" sz="5400" dirty="0"/>
              <a:t>Who We Are: Jennifer </a:t>
            </a:r>
            <a:r>
              <a:rPr lang="en-US" sz="5400" dirty="0" err="1"/>
              <a:t>Nolos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6340867" cy="344734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</a:rPr>
              <a:t>Chemical Engineering, Bachelor’s Degree, Syracuse University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</a:rPr>
              <a:t>Data Science, Entity Virtual Academy/ Woz U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</a:rPr>
              <a:t>Associate Banker for JP Morgan Chase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</a:rPr>
              <a:t>Goal: land an entry-level data analyst position with JPMC</a:t>
            </a:r>
          </a:p>
          <a:p>
            <a:endParaRPr lang="en-US" b="1" dirty="0">
              <a:solidFill>
                <a:srgbClr val="009999"/>
              </a:solidFill>
              <a:latin typeface="Arial Rounded MT Bold" panose="020F0704030504030204" pitchFamily="34" charset="0"/>
            </a:endParaRPr>
          </a:p>
          <a:p>
            <a:endParaRPr 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3571875"/>
            <a:ext cx="6477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1D1C1D"/>
                </a:solidFill>
                <a:effectLst/>
                <a:latin typeface="Slack-Lato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2B7DA57-3BB8-45E8-9C25-C7D08EF7243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" t="5119" r="4353" b="7832"/>
          <a:stretch/>
        </p:blipFill>
        <p:spPr>
          <a:xfrm>
            <a:off x="7984906" y="2695927"/>
            <a:ext cx="3431822" cy="326248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2E34B286-254C-4384-8799-73DD25A8250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3500" end="83540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2957" y="616853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683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995">
        <p:fade/>
      </p:transition>
    </mc:Choice>
    <mc:Fallback>
      <p:transition spd="med" advTm="29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205" y="973668"/>
            <a:ext cx="10001754" cy="706964"/>
          </a:xfrm>
        </p:spPr>
        <p:txBody>
          <a:bodyPr/>
          <a:lstStyle/>
          <a:p>
            <a:r>
              <a:rPr lang="en-US" sz="5400" dirty="0"/>
              <a:t>Who We Are: Noelle Brooks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6738216" cy="34163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Mass Communication – Print Concentration, Bachelor’s Degree, Georgia College &amp; State University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Executive MBA, Masters Degree, Wesleyan College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Data Science, Entity Virtual Academy/Woz U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Marketing Coordinator for Choice Premiums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Goal: Get an entry level data analyst job with a start-up or hire myself as co-founder of a tech start-up</a:t>
            </a:r>
          </a:p>
          <a:p>
            <a:endParaRPr lang="en-US" b="1" dirty="0">
              <a:solidFill>
                <a:srgbClr val="009999"/>
              </a:solidFill>
              <a:latin typeface="Arial Rounded MT Bold" panose="020F0704030504030204" pitchFamily="34" charset="0"/>
            </a:endParaRPr>
          </a:p>
          <a:p>
            <a:endParaRPr 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3571875"/>
            <a:ext cx="6477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1D1C1D"/>
                </a:solidFill>
                <a:effectLst/>
                <a:latin typeface="Slack-Lato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0A013CAD-B559-4C90-B33F-CAF5EA56A5F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18"/>
          <a:stretch/>
        </p:blipFill>
        <p:spPr>
          <a:xfrm>
            <a:off x="8772939" y="2580607"/>
            <a:ext cx="2875078" cy="3303725"/>
          </a:xfrm>
          <a:prstGeom prst="rect">
            <a:avLst/>
          </a:prstGeom>
          <a:ln w="9525"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F1660B69-C6AF-4FCD-AC1D-4FB446898C0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9000" end="79928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36922" y="622849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067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About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9804399" cy="413347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b="1" u="sng" dirty="0">
                <a:solidFill>
                  <a:srgbClr val="009999"/>
                </a:solidFill>
              </a:rPr>
              <a:t>Our Data Is From</a:t>
            </a:r>
          </a:p>
          <a:p>
            <a:r>
              <a:rPr lang="en-US" sz="2400" dirty="0"/>
              <a:t>US Census Bureau </a:t>
            </a:r>
          </a:p>
          <a:p>
            <a:r>
              <a:rPr lang="en-US" sz="2400" dirty="0"/>
              <a:t>Women’s Business Enterprise National Council (WBENC)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u="sng" dirty="0">
                <a:solidFill>
                  <a:srgbClr val="009999"/>
                </a:solidFill>
              </a:rPr>
              <a:t>Project Background </a:t>
            </a:r>
            <a:endParaRPr lang="en-US" sz="2400" dirty="0"/>
          </a:p>
          <a:p>
            <a:r>
              <a:rPr lang="en-US" sz="2400" dirty="0"/>
              <a:t>As women professionals, we want to understand what success for women looks like in the marketplaces. </a:t>
            </a:r>
          </a:p>
          <a:p>
            <a:r>
              <a:rPr lang="en-US" sz="2400" dirty="0"/>
              <a:t>One want to analyze this is through the lens of women entrepreneurs</a:t>
            </a:r>
          </a:p>
          <a:p>
            <a:endParaRPr lang="en-US" dirty="0"/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D8831200-6B03-4B06-816E-C33B6F0FDDB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14000" end="76952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07352" y="595046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097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57551"/>
            <a:ext cx="10515600" cy="314606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Initial Goals For The Project</a:t>
            </a:r>
            <a:br>
              <a:rPr lang="en-US" sz="5400" dirty="0">
                <a:solidFill>
                  <a:schemeClr val="bg1"/>
                </a:solidFill>
              </a:rPr>
            </a:b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9705703" cy="34163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Analyze remote work in women owned businesses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Connection between remote work and revenue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Connection between remote work and employee satisfaction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Top industries of women owned remote/partially remote businesses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Comparison between remote/partially remote businesses vs. non-remote</a:t>
            </a:r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63AF5470-F148-4E79-82EF-09F887A15C5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47000" end="736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37046" y="5816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238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mote Data No Bueno">
            <a:hlinkClick r:id="" action="ppaction://media"/>
            <a:extLst>
              <a:ext uri="{FF2B5EF4-FFF2-40B4-BE49-F238E27FC236}">
                <a16:creationId xmlns:a16="http://schemas.microsoft.com/office/drawing/2014/main" id="{8DF2AFDA-D1BD-4752-B9BC-895ADAED5F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6C6A74B7-F8B5-47D6-87D8-15F32C2AA71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178000" end="710408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03914" y="611110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278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57551"/>
            <a:ext cx="10515600" cy="314606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Goals For The Project</a:t>
            </a:r>
            <a:br>
              <a:rPr lang="en-US" sz="5400" dirty="0">
                <a:solidFill>
                  <a:schemeClr val="bg1"/>
                </a:solidFill>
              </a:rPr>
            </a:b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10271000" cy="34163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Sales growth for women owned businesses vs men owned businesses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Factors that contribute to successful women owned businesses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Employee growth rate for women owned businesses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Top industries for women entrepreneurs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Connection between race, ethnicity, and gender as it relates to businesses</a:t>
            </a:r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5E5B49AB-384B-4AD8-9B51-F5DF737F75B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4000" end="675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2754" y="6019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269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Methods &amp; Tools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Researched datasets with large samples and multiple variables</a:t>
            </a:r>
          </a:p>
          <a:p>
            <a:r>
              <a:rPr lang="en-US" dirty="0"/>
              <a:t>Explored reliable databases for historical data</a:t>
            </a:r>
          </a:p>
          <a:p>
            <a:r>
              <a:rPr lang="en-US" dirty="0"/>
              <a:t>Reviewed directories for real time data</a:t>
            </a:r>
          </a:p>
          <a:p>
            <a:r>
              <a:rPr lang="en-US" dirty="0"/>
              <a:t>Wrangled &amp; assessed data with Python, R, &amp; Tableau</a:t>
            </a:r>
          </a:p>
          <a:p>
            <a:r>
              <a:rPr lang="en-US" dirty="0"/>
              <a:t>Analyses focused on finding relationships between variables</a:t>
            </a:r>
          </a:p>
          <a:p>
            <a:r>
              <a:rPr lang="en-US" dirty="0"/>
              <a:t>Statistical formulas to assess </a:t>
            </a:r>
          </a:p>
          <a:p>
            <a:r>
              <a:rPr lang="en-US" dirty="0"/>
              <a:t>Trello for project management</a:t>
            </a:r>
          </a:p>
          <a:p>
            <a:endParaRPr lang="en-US" dirty="0"/>
          </a:p>
        </p:txBody>
      </p:sp>
      <p:pic>
        <p:nvPicPr>
          <p:cNvPr id="4" name="audio1985867773">
            <a:hlinkClick r:id="" action="ppaction://media"/>
            <a:extLst>
              <a:ext uri="{FF2B5EF4-FFF2-40B4-BE49-F238E27FC236}">
                <a16:creationId xmlns:a16="http://schemas.microsoft.com/office/drawing/2014/main" id="{5BD00A42-024D-48D4-9829-B80A1E6A13D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39000" end="64140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33846" y="5816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25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13408">
        <p:fade/>
      </p:transition>
    </mc:Choice>
    <mc:Fallback>
      <p:transition spd="med" advTm="9134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4437</TotalTime>
  <Words>1258</Words>
  <Application>Microsoft Office PowerPoint</Application>
  <PresentationFormat>Widescreen</PresentationFormat>
  <Paragraphs>140</Paragraphs>
  <Slides>29</Slides>
  <Notes>0</Notes>
  <HiddenSlides>1</HiddenSlides>
  <MMClips>29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Arial Rounded MT Bold</vt:lpstr>
      <vt:lpstr>Century Gothic</vt:lpstr>
      <vt:lpstr>Slack-Lato</vt:lpstr>
      <vt:lpstr>Wingdings 3</vt:lpstr>
      <vt:lpstr>Ion Boardroom</vt:lpstr>
      <vt:lpstr>Women in Business</vt:lpstr>
      <vt:lpstr>Who We Are: Lani Jones</vt:lpstr>
      <vt:lpstr>Who We Are: Jennifer Nolos</vt:lpstr>
      <vt:lpstr>Who We Are: Noelle Brooks</vt:lpstr>
      <vt:lpstr>About the Project</vt:lpstr>
      <vt:lpstr>Initial Goals For The Project </vt:lpstr>
      <vt:lpstr>PowerPoint Presentation</vt:lpstr>
      <vt:lpstr>Goals For The Project </vt:lpstr>
      <vt:lpstr>Methods &amp; Tools Used</vt:lpstr>
      <vt:lpstr>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 Summary </vt:lpstr>
      <vt:lpstr>Results Summary Con’t.</vt:lpstr>
      <vt:lpstr>Summary</vt:lpstr>
      <vt:lpstr>Conclusions</vt:lpstr>
      <vt:lpstr>Lessons Learned</vt:lpstr>
      <vt:lpstr>Questions</vt:lpstr>
      <vt:lpstr>Did any of the results surprise you? </vt:lpstr>
      <vt:lpstr>Did we find any institutional biases during our research?</vt:lpstr>
      <vt:lpstr>Did this project change how you felt about owning your own businesses?</vt:lpstr>
      <vt:lpstr>Follow our GitHub as we continue our research.     Thank you!</vt:lpstr>
      <vt:lpstr>Bibliography </vt:lpstr>
    </vt:vector>
  </TitlesOfParts>
  <Company>University of Central Oklahoma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Women in Business</dc:title>
  <dc:creator>Lani Jones</dc:creator>
  <cp:lastModifiedBy>Jennifer Nolos</cp:lastModifiedBy>
  <cp:revision>42</cp:revision>
  <dcterms:created xsi:type="dcterms:W3CDTF">2022-01-29T03:44:20Z</dcterms:created>
  <dcterms:modified xsi:type="dcterms:W3CDTF">2022-03-13T02:43:11Z</dcterms:modified>
</cp:coreProperties>
</file>

<file path=docProps/thumbnail.jpeg>
</file>